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nva Sans" panose="020B0503030501040103" pitchFamily="34" charset="0"/>
      <p:regular r:id="rId23"/>
    </p:embeddedFont>
    <p:embeddedFont>
      <p:font typeface="Canva Sans Bold" panose="020B0803030501040103" pitchFamily="34" charset="0"/>
      <p:regular r:id="rId24"/>
      <p:bold r:id="rId25"/>
    </p:embeddedFont>
    <p:embeddedFont>
      <p:font typeface="Nyutro Sans" pitchFamily="2" charset="0"/>
      <p:regular r:id="rId26"/>
    </p:embeddedFont>
    <p:embeddedFont>
      <p:font typeface="Nyutro Sans Bold" pitchFamily="2" charset="0"/>
      <p:regular r:id="rId27"/>
      <p:bold r:id="rId28"/>
    </p:embeddedFont>
    <p:embeddedFont>
      <p:font typeface="Nyutro Sans Heavy" pitchFamily="2" charset="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 autoAdjust="0"/>
    <p:restoredTop sz="94607" autoAdjust="0"/>
  </p:normalViewPr>
  <p:slideViewPr>
    <p:cSldViewPr>
      <p:cViewPr varScale="1">
        <p:scale>
          <a:sx n="82" d="100"/>
          <a:sy n="82" d="100"/>
        </p:scale>
        <p:origin x="36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75" y="666750"/>
            <a:ext cx="6886575" cy="10283443"/>
            <a:chOff x="0" y="0"/>
            <a:chExt cx="1863593" cy="27828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63594" cy="2782840"/>
            </a:xfrm>
            <a:custGeom>
              <a:avLst/>
              <a:gdLst/>
              <a:ahLst/>
              <a:cxnLst/>
              <a:rect l="l" t="t" r="r" b="b"/>
              <a:pathLst>
                <a:path w="1863594" h="2782840">
                  <a:moveTo>
                    <a:pt x="1376152" y="0"/>
                  </a:moveTo>
                  <a:lnTo>
                    <a:pt x="177673" y="0"/>
                  </a:lnTo>
                  <a:cubicBezTo>
                    <a:pt x="79547" y="0"/>
                    <a:pt x="0" y="79547"/>
                    <a:pt x="0" y="177673"/>
                  </a:cubicBezTo>
                  <a:lnTo>
                    <a:pt x="0" y="2605167"/>
                  </a:lnTo>
                  <a:cubicBezTo>
                    <a:pt x="0" y="2703293"/>
                    <a:pt x="79547" y="2782840"/>
                    <a:pt x="177673" y="2782840"/>
                  </a:cubicBezTo>
                  <a:lnTo>
                    <a:pt x="1685921" y="2782840"/>
                  </a:lnTo>
                  <a:cubicBezTo>
                    <a:pt x="1784047" y="2782840"/>
                    <a:pt x="1863594" y="2703293"/>
                    <a:pt x="1863594" y="2605167"/>
                  </a:cubicBezTo>
                  <a:lnTo>
                    <a:pt x="1863594" y="523958"/>
                  </a:lnTo>
                  <a:cubicBezTo>
                    <a:pt x="1863594" y="480251"/>
                    <a:pt x="1847484" y="438079"/>
                    <a:pt x="1818345" y="405503"/>
                  </a:cubicBezTo>
                  <a:lnTo>
                    <a:pt x="1508568" y="59214"/>
                  </a:lnTo>
                  <a:cubicBezTo>
                    <a:pt x="1474864" y="21536"/>
                    <a:pt x="1426705" y="0"/>
                    <a:pt x="1376152" y="0"/>
                  </a:cubicBezTo>
                  <a:close/>
                </a:path>
              </a:pathLst>
            </a:custGeom>
            <a:blipFill>
              <a:blip r:embed="rId2"/>
              <a:stretch>
                <a:fillRect t="-162" b="-16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66750" y="666750"/>
            <a:ext cx="9763125" cy="5887625"/>
            <a:chOff x="0" y="0"/>
            <a:chExt cx="13017500" cy="785016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3017500" cy="559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5000"/>
                </a:lnSpc>
              </a:pPr>
              <a:r>
                <a:rPr lang="en-US" sz="15000" b="1" spc="-150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FHIR APIs in Healthcare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694342"/>
              <a:ext cx="9182100" cy="2155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spc="-60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Moira E. Smith, MD, MPH, FACEP</a:t>
              </a:r>
            </a:p>
            <a:p>
              <a:pPr algn="l">
                <a:lnSpc>
                  <a:spcPts val="4200"/>
                </a:lnSpc>
              </a:pPr>
              <a:r>
                <a:rPr lang="en-US" sz="3000" spc="-60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Data to Decisions: AI in Healthcare</a:t>
              </a:r>
            </a:p>
            <a:p>
              <a:pPr marL="0" lvl="0" indent="0" algn="l">
                <a:lnSpc>
                  <a:spcPts val="4200"/>
                </a:lnSpc>
              </a:pPr>
              <a:r>
                <a:rPr lang="en-US" sz="3000" spc="-60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Friday, January 23, 2025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10287000"/>
            <a:chOff x="0" y="0"/>
            <a:chExt cx="1393034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3034" cy="1593725"/>
            </a:xfrm>
            <a:custGeom>
              <a:avLst/>
              <a:gdLst/>
              <a:ahLst/>
              <a:cxnLst/>
              <a:rect l="l" t="t" r="r" b="b"/>
              <a:pathLst>
                <a:path w="1393034" h="1593725">
                  <a:moveTo>
                    <a:pt x="0" y="0"/>
                  </a:moveTo>
                  <a:lnTo>
                    <a:pt x="1393034" y="0"/>
                  </a:lnTo>
                  <a:lnTo>
                    <a:pt x="139303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378" b="-37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95324" y="666750"/>
            <a:ext cx="7991475" cy="2902903"/>
            <a:chOff x="0" y="0"/>
            <a:chExt cx="9144000" cy="387053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9144000" cy="2978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762"/>
                </a:lnSpc>
                <a:spcBef>
                  <a:spcPct val="0"/>
                </a:spcBef>
              </a:pPr>
              <a:r>
                <a:rPr lang="en-US" sz="8625" b="1" u="none" strike="noStrike" spc="-86" dirty="0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Security Considerations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168650"/>
              <a:ext cx="9144000" cy="701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59"/>
                </a:lnSpc>
              </a:pPr>
              <a:r>
                <a:rPr lang="en-US" sz="28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Ensuring safe use of FHIR APIs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53084" y="1620892"/>
            <a:ext cx="5489017" cy="260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 spc="-80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Security Concerns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459422" y="1833480"/>
            <a:ext cx="7354741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Au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thentication and authorization mistakes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59422" y="2623191"/>
            <a:ext cx="8352502" cy="125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Overbroad scopes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Confusing “authentication” with “authorization”</a:t>
            </a:r>
          </a:p>
          <a:p>
            <a:pPr marL="453390" lvl="1" indent="-226695" algn="l">
              <a:lnSpc>
                <a:spcPts val="315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Weak client authentication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59422" y="4288587"/>
            <a:ext cx="9612015" cy="97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Da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ta exposure and privacy leakage (even when “working as designed”)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459422" y="5253152"/>
            <a:ext cx="8352502" cy="1224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FHIR resources can expose sensitive diagnoses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Metadata leaks</a:t>
            </a:r>
          </a:p>
          <a:p>
            <a:pPr marL="453390" lvl="1" indent="-226695" algn="l">
              <a:lnSpc>
                <a:spcPts val="315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Search/query leakage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59422" y="6743694"/>
            <a:ext cx="7354741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Thi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rd-party app ecosystem risks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59422" y="7533405"/>
            <a:ext cx="8352502" cy="1258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Downstream storage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Data minimization failures</a:t>
            </a:r>
          </a:p>
          <a:p>
            <a:pPr marL="453390" lvl="1" indent="-226695" algn="l">
              <a:lnSpc>
                <a:spcPts val="315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Re-identification risk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53084" y="4814118"/>
            <a:ext cx="8019122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1) Who gets in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2) What they’re allowed to see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3) What happens to the data afterward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8031896" cy="7461708"/>
            <a:chOff x="0" y="0"/>
            <a:chExt cx="10709195" cy="9948944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10709195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00"/>
                </a:lnSpc>
                <a:spcBef>
                  <a:spcPct val="0"/>
                </a:spcBef>
              </a:pPr>
              <a:r>
                <a:rPr lang="en-US" sz="9000" b="1" spc="-89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SMART on FHIR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56542"/>
              <a:ext cx="10709195" cy="6092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Open standard that lets healthcare apps securely access and exchange data from Electronic Health Records (EHRs) and other systems</a:t>
              </a:r>
            </a:p>
            <a:p>
              <a:pPr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  <a:p>
              <a:pPr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  <a:p>
              <a:pPr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  <a:p>
              <a:pPr marL="0" lvl="0" indent="0"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55800"/>
              <a:ext cx="10709195" cy="1574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39"/>
                </a:lnSpc>
              </a:pPr>
              <a:r>
                <a:rPr lang="en-US" sz="3699" b="1">
                  <a:solidFill>
                    <a:srgbClr val="D1E7FF"/>
                  </a:solidFill>
                  <a:latin typeface="Nyutro Sans Bold"/>
                  <a:ea typeface="Nyutro Sans Bold"/>
                  <a:cs typeface="Nyutro Sans Bold"/>
                  <a:sym typeface="Nyutro Sans Bold"/>
                </a:rPr>
                <a:t>Substitutable Medical Applications, Reusable Technologies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-588019"/>
            <a:ext cx="9442510" cy="7522219"/>
            <a:chOff x="0" y="0"/>
            <a:chExt cx="3546545" cy="28252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9897" r="-989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666750" y="6356637"/>
            <a:ext cx="8031896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39"/>
              </a:lnSpc>
            </a:pPr>
            <a:r>
              <a:rPr lang="en-US" sz="3699" b="1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Provides: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750" y="6982685"/>
            <a:ext cx="8031896" cy="2299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6" lvl="1" indent="-345438" algn="l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Secure login</a:t>
            </a:r>
          </a:p>
          <a:p>
            <a:pPr marL="690876" lvl="1" indent="-345438" algn="l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App authorization</a:t>
            </a:r>
          </a:p>
          <a:p>
            <a:pPr marL="690876" lvl="1" indent="-345438" algn="l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Permission control</a:t>
            </a:r>
          </a:p>
          <a:p>
            <a:pPr algn="l">
              <a:lnSpc>
                <a:spcPts val="4479"/>
              </a:lnSpc>
            </a:pPr>
            <a:endParaRPr lang="en-US" sz="3199">
              <a:solidFill>
                <a:srgbClr val="D1E7FF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6886575" cy="6383752"/>
            <a:chOff x="0" y="0"/>
            <a:chExt cx="9182100" cy="8511670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9182100" cy="4495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00"/>
                </a:lnSpc>
                <a:spcBef>
                  <a:spcPct val="0"/>
                </a:spcBef>
              </a:pPr>
              <a:r>
                <a:rPr lang="en-US" sz="9000" b="1" spc="-89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Bu</a:t>
              </a:r>
              <a:r>
                <a:rPr lang="en-US" sz="9000" b="1" u="none" strike="noStrike" spc="-89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ilding a FHIR Data Architecture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489492"/>
              <a:ext cx="9182100" cy="3022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79"/>
                </a:lnSpc>
              </a:pPr>
              <a:r>
                <a:rPr lang="en-US" sz="31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https://learning.intersystems.com/course/view.php?id=2525  </a:t>
              </a:r>
            </a:p>
            <a:p>
              <a:pPr marL="0" lvl="0" indent="0"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  <a:p>
              <a:pPr marL="0" lvl="0" indent="0" algn="l">
                <a:lnSpc>
                  <a:spcPts val="4479"/>
                </a:lnSpc>
              </a:pPr>
              <a:endParaRPr lang="en-US" sz="31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99000"/>
              <a:ext cx="9182100" cy="825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39"/>
                </a:lnSpc>
              </a:pPr>
              <a:r>
                <a:rPr lang="en-US" sz="3699" b="1">
                  <a:solidFill>
                    <a:srgbClr val="D1E7FF"/>
                  </a:solidFill>
                  <a:latin typeface="Nyutro Sans Bold"/>
                  <a:ea typeface="Nyutro Sans Bold"/>
                  <a:cs typeface="Nyutro Sans Bold"/>
                  <a:sym typeface="Nyutro Sans Bold"/>
                </a:rPr>
                <a:t>In-Class Exercise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-588019"/>
            <a:ext cx="9442510" cy="7522219"/>
            <a:chOff x="0" y="0"/>
            <a:chExt cx="3546545" cy="28252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181" r="-181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42950"/>
            <a:ext cx="16868127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Case: Chest Pain in the 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2113756"/>
            <a:ext cx="15411450" cy="81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4800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62-year-old male presents with chest pain.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66750" y="3030061"/>
            <a:ext cx="16868127" cy="295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Vitals, labs, ECG, meds, and past history are automatically retrieved via FHIR into an AI-based decision support tool.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The tool calculates:</a:t>
            </a:r>
          </a:p>
          <a:p>
            <a:pPr marL="1209045" lvl="2" indent="-403015" algn="l">
              <a:lnSpc>
                <a:spcPts val="3920"/>
              </a:lnSpc>
              <a:buFont typeface="Arial"/>
              <a:buChar char="⚬"/>
            </a:pPr>
            <a:r>
              <a:rPr lang="en-US" sz="2800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30-day MACE risk: 18%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Suggests: “Activate high-risk chest pain pathway”</a:t>
            </a:r>
          </a:p>
          <a:p>
            <a:pPr algn="l">
              <a:lnSpc>
                <a:spcPts val="3920"/>
              </a:lnSpc>
            </a:pPr>
            <a:endParaRPr lang="en-US" sz="2800" dirty="0">
              <a:solidFill>
                <a:srgbClr val="1A3E5C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66750" y="5902166"/>
            <a:ext cx="8002117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4800" b="1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Discussion Questions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66750" y="6980396"/>
            <a:ext cx="16868127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AutoNum type="arabicPeriod"/>
            </a:pP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What </a:t>
            </a:r>
            <a:r>
              <a:rPr lang="en-US" sz="2800" b="1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FHIR data elements</a:t>
            </a: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 were likely used?</a:t>
            </a:r>
          </a:p>
          <a:p>
            <a:pPr marL="604523" lvl="1" indent="-302261" algn="l">
              <a:lnSpc>
                <a:spcPts val="3920"/>
              </a:lnSpc>
              <a:buAutoNum type="arabicPeriod"/>
            </a:pP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How would </a:t>
            </a:r>
            <a:r>
              <a:rPr lang="en-US" sz="2800" b="1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missing or incorrect data</a:t>
            </a: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 affect this output?</a:t>
            </a:r>
          </a:p>
          <a:p>
            <a:pPr marL="604523" lvl="1" indent="-302261" algn="l">
              <a:lnSpc>
                <a:spcPts val="3920"/>
              </a:lnSpc>
              <a:buAutoNum type="arabicPeriod"/>
            </a:pP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Would you </a:t>
            </a:r>
            <a:r>
              <a:rPr lang="en-US" sz="2800" b="1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trust </a:t>
            </a: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this tool? Why or why not?</a:t>
            </a:r>
          </a:p>
          <a:p>
            <a:pPr marL="604523" lvl="1" indent="-302261" algn="l">
              <a:lnSpc>
                <a:spcPts val="3920"/>
              </a:lnSpc>
              <a:buAutoNum type="arabicPeriod"/>
            </a:pP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Who is</a:t>
            </a:r>
            <a:r>
              <a:rPr lang="en-US" sz="2800" b="1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responsible</a:t>
            </a:r>
            <a:r>
              <a:rPr lang="en-US" sz="280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 if the AI is wrong?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1A3E5C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53084" y="1620892"/>
            <a:ext cx="5489017" cy="260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 spc="-80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Knowledge Check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459422" y="1833480"/>
            <a:ext cx="9208079" cy="97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1. Which FHIR resourc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 would contain a patient’s potassium result?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59422" y="2906767"/>
            <a:ext cx="8352502" cy="1624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A. Condition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B. Procedure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C. Observation</a:t>
            </a:r>
          </a:p>
          <a:p>
            <a:pPr algn="l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D. Encounter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59422" y="4837430"/>
            <a:ext cx="9612015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2.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 Why is FHIR important for AI development?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459422" y="5449570"/>
            <a:ext cx="8352502" cy="2025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A. It improves billing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B. It reduces documentation burden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C. It makes healthcare data computable and interoperable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D. It replaces clinicians</a:t>
            </a:r>
          </a:p>
          <a:p>
            <a:pPr algn="l">
              <a:lnSpc>
                <a:spcPts val="3150"/>
              </a:lnSpc>
              <a:spcBef>
                <a:spcPct val="0"/>
              </a:spcBef>
            </a:pPr>
            <a:endParaRPr lang="en-US" sz="2100">
              <a:solidFill>
                <a:srgbClr val="D1E7FF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390804" y="7379335"/>
            <a:ext cx="7354741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3. Wh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at does SMART on FHIR provide?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90804" y="7991475"/>
            <a:ext cx="8352502" cy="1624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A. AI model training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B. Clinical decision rules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C. Security and authentication</a:t>
            </a:r>
          </a:p>
          <a:p>
            <a:pPr algn="l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D. Data storage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53084" y="1620892"/>
            <a:ext cx="5489017" cy="260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  <a:spcBef>
                <a:spcPct val="0"/>
              </a:spcBef>
            </a:pPr>
            <a:r>
              <a:rPr lang="en-US" sz="8000" b="1" spc="-80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Knowledge Check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459422" y="1833480"/>
            <a:ext cx="9208079" cy="516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4. Name on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 potential risk of AI in medicine related to data.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59422" y="4400126"/>
            <a:ext cx="9612015" cy="97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799" b="1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5.</a:t>
            </a:r>
            <a:r>
              <a:rPr lang="en-US" sz="2799" b="1" u="none" spc="-27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 In your clinical experience, which workflow could most benefit from FHIR-enabled AI tools?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E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6886575" cy="6175028"/>
            <a:chOff x="0" y="0"/>
            <a:chExt cx="9182100" cy="8233370"/>
          </a:xfrm>
        </p:grpSpPr>
        <p:sp>
          <p:nvSpPr>
            <p:cNvPr id="3" name="TextBox 3"/>
            <p:cNvSpPr txBox="1"/>
            <p:nvPr/>
          </p:nvSpPr>
          <p:spPr>
            <a:xfrm>
              <a:off x="0" y="85725"/>
              <a:ext cx="9182100" cy="4234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5"/>
                </a:lnSpc>
                <a:spcBef>
                  <a:spcPct val="0"/>
                </a:spcBef>
              </a:pPr>
              <a:r>
                <a:rPr lang="en-US" sz="8550" b="1" spc="-85">
                  <a:solidFill>
                    <a:srgbClr val="D1E7FF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Wrap-Up &amp; Career Relevance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301787"/>
              <a:ext cx="9182100" cy="2931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FHIR is the plumbing of digital medicine</a:t>
              </a: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AI depends on interoperable, high-quality data</a:t>
              </a:r>
            </a:p>
            <a:p>
              <a:pPr marL="539749" lvl="1" indent="-269875" algn="l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D1E7FF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Clinicians who understand this will shape the future</a:t>
              </a:r>
            </a:p>
            <a:p>
              <a:pPr marL="0" lvl="0" indent="0" algn="l">
                <a:lnSpc>
                  <a:spcPts val="3499"/>
                </a:lnSpc>
              </a:pPr>
              <a:endPara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457065"/>
              <a:ext cx="9182100" cy="1285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b="1">
                  <a:solidFill>
                    <a:srgbClr val="D1E7FF"/>
                  </a:solidFill>
                  <a:latin typeface="Nyutro Sans Bold"/>
                  <a:ea typeface="Nyutro Sans Bold"/>
                  <a:cs typeface="Nyutro Sans Bold"/>
                  <a:sym typeface="Nyutro Sans Bold"/>
                </a:rPr>
                <a:t>Final Takeaways</a:t>
              </a:r>
            </a:p>
            <a:p>
              <a:pPr marL="0" lvl="0" indent="0" algn="l">
                <a:lnSpc>
                  <a:spcPts val="3600"/>
                </a:lnSpc>
              </a:pPr>
              <a:endParaRPr lang="en-US" sz="3000" b="1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-588019"/>
            <a:ext cx="9442510" cy="7522219"/>
            <a:chOff x="0" y="0"/>
            <a:chExt cx="3546545" cy="28252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181" r="-18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666750" y="6775103"/>
            <a:ext cx="688657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D1E7F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Career Tie-In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750" y="7473950"/>
            <a:ext cx="6886575" cy="178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Clinical informatics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Digital health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AI research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D1E7FF"/>
                </a:solidFill>
                <a:latin typeface="Nyutro Sans"/>
                <a:ea typeface="Nyutro Sans"/>
                <a:cs typeface="Nyutro Sans"/>
                <a:sym typeface="Nyutro Sans"/>
              </a:rPr>
              <a:t>Health system leadership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42950"/>
            <a:ext cx="112014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Learning 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2170604"/>
            <a:ext cx="16630650" cy="874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 the end of the session, students will be able to: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66750" y="3294729"/>
            <a:ext cx="16868127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Explain what </a:t>
            </a:r>
            <a:r>
              <a:rPr lang="en-US" sz="3399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FHIR</a:t>
            </a:r>
            <a:r>
              <a:rPr lang="en-US" sz="3399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 is and why it matters for modern healthcare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Describe how </a:t>
            </a:r>
            <a:r>
              <a:rPr lang="en-US" sz="3399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FHIR APIs enable interoperability &amp; AI tools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Understand how EHR data becomes usable for </a:t>
            </a:r>
            <a:r>
              <a:rPr lang="en-US" sz="3399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clinical decision support &amp; AI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 dirty="0">
                <a:solidFill>
                  <a:srgbClr val="1A3E5C"/>
                </a:solidFill>
                <a:latin typeface="Canva Sans"/>
                <a:ea typeface="Canva Sans"/>
                <a:cs typeface="Canva Sans"/>
                <a:sym typeface="Canva Sans"/>
              </a:rPr>
              <a:t>Recognize current and future </a:t>
            </a:r>
            <a:r>
              <a:rPr lang="en-US" sz="3399" b="1" dirty="0">
                <a:solidFill>
                  <a:srgbClr val="1A3E5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clinical use cases</a:t>
            </a:r>
          </a:p>
          <a:p>
            <a:pPr algn="l">
              <a:lnSpc>
                <a:spcPts val="4759"/>
              </a:lnSpc>
            </a:pPr>
            <a:endParaRPr lang="en-US" sz="3399" b="1" dirty="0">
              <a:solidFill>
                <a:srgbClr val="1A3E5C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6886575" cy="4862292"/>
            <a:chOff x="0" y="0"/>
            <a:chExt cx="9182100" cy="6483056"/>
          </a:xfrm>
        </p:grpSpPr>
        <p:sp>
          <p:nvSpPr>
            <p:cNvPr id="3" name="TextBox 3"/>
            <p:cNvSpPr txBox="1"/>
            <p:nvPr/>
          </p:nvSpPr>
          <p:spPr>
            <a:xfrm>
              <a:off x="0" y="85725"/>
              <a:ext cx="9182100" cy="4402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965"/>
                </a:lnSpc>
                <a:spcBef>
                  <a:spcPct val="0"/>
                </a:spcBef>
              </a:pPr>
              <a:r>
                <a:rPr lang="en-US" sz="8850" b="1" u="none" strike="noStrike" spc="-88">
                  <a:solidFill>
                    <a:srgbClr val="1A3E5C"/>
                  </a:solidFill>
                  <a:latin typeface="Nyutro Sans Heavy"/>
                  <a:ea typeface="Nyutro Sans Heavy"/>
                  <a:cs typeface="Nyutro Sans Heavy"/>
                  <a:sym typeface="Nyutro Sans Heavy"/>
                </a:rPr>
                <a:t>Understanding FHIR APIs in Healthcare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304072"/>
              <a:ext cx="9182100" cy="1178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r>
                <a:rPr lang="en-US" sz="2499">
                  <a:solidFill>
                    <a:srgbClr val="1A3E5C"/>
                  </a:solidFill>
                  <a:latin typeface="Nyutro Sans"/>
                  <a:ea typeface="Nyutro Sans"/>
                  <a:cs typeface="Nyutro Sans"/>
                  <a:sym typeface="Nyutro Sans"/>
                </a:rPr>
                <a:t>Exploring FHIR APIs for enhanced healthcare integration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24705"/>
              <a:ext cx="918210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b="1">
                  <a:solidFill>
                    <a:srgbClr val="1A3E5C"/>
                  </a:solidFill>
                  <a:latin typeface="Nyutro Sans Bold"/>
                  <a:ea typeface="Nyutro Sans Bold"/>
                  <a:cs typeface="Nyutro Sans Bold"/>
                  <a:sym typeface="Nyutro Sans Bold"/>
                </a:rPr>
                <a:t>Key Concepts and Architectural Benefits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-588019"/>
            <a:ext cx="9442510" cy="7522219"/>
            <a:chOff x="0" y="0"/>
            <a:chExt cx="3546545" cy="28252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181" r="-181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45490" y="-311221"/>
            <a:ext cx="9442510" cy="7522219"/>
            <a:chOff x="0" y="0"/>
            <a:chExt cx="3546545" cy="2825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9897" r="-9897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752475"/>
            <a:ext cx="6886575" cy="3280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65"/>
              </a:lnSpc>
              <a:spcBef>
                <a:spcPct val="0"/>
              </a:spcBef>
            </a:pPr>
            <a:r>
              <a:rPr lang="en-US" sz="8850" b="1" spc="-88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Why Should Physicians Care?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6750" y="4716242"/>
            <a:ext cx="6886575" cy="4894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Every AI tool, dashboard, CDS system ⟶ depends on </a:t>
            </a:r>
            <a:r>
              <a:rPr lang="en-US" sz="2499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data access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Today’s medicine = </a:t>
            </a:r>
            <a:r>
              <a:rPr lang="en-US" sz="2499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software-mediated care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FHIR is the </a:t>
            </a:r>
            <a:r>
              <a:rPr lang="en-US" sz="2499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language that makes healthcare data usable 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1A3E5C"/>
              </a:solidFill>
              <a:latin typeface="Nyutro Sans Bold"/>
              <a:ea typeface="Nyutro Sans Bold"/>
              <a:cs typeface="Nyutro Sans Bold"/>
              <a:sym typeface="Nyutro Sans Bold"/>
            </a:endParaRP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1A3E5C"/>
              </a:solidFill>
              <a:latin typeface="Nyutro Sans Bold"/>
              <a:ea typeface="Nyutro Sans Bold"/>
              <a:cs typeface="Nyutro Sans Bold"/>
              <a:sym typeface="Nyutro Sans Bold"/>
            </a:endParaRP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Labs, medications, vital signs, notes ⟶ AI models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Order sets, alerts, risk scores ⟶ built on APIs</a:t>
            </a:r>
          </a:p>
          <a:p>
            <a:pPr marL="0" lvl="0" indent="0"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66750" y="4118610"/>
            <a:ext cx="688657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Clinical Framing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03416" y="1028700"/>
            <a:ext cx="8097967" cy="8097967"/>
          </a:xfrm>
          <a:custGeom>
            <a:avLst/>
            <a:gdLst/>
            <a:ahLst/>
            <a:cxnLst/>
            <a:rect l="l" t="t" r="r" b="b"/>
            <a:pathLst>
              <a:path w="8097967" h="8097967">
                <a:moveTo>
                  <a:pt x="0" y="0"/>
                </a:moveTo>
                <a:lnTo>
                  <a:pt x="8097967" y="0"/>
                </a:lnTo>
                <a:lnTo>
                  <a:pt x="8097967" y="8097967"/>
                </a:lnTo>
                <a:lnTo>
                  <a:pt x="0" y="8097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6750" y="742950"/>
            <a:ext cx="112014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What is FHIR?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19150" y="3178175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FHIR = Fast Healthcare Interoperability Resources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19150" y="3742997"/>
            <a:ext cx="8477250" cy="46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A modern standard for exchanging healthcare 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36483" y="2226941"/>
            <a:ext cx="6435937" cy="6435937"/>
          </a:xfrm>
          <a:custGeom>
            <a:avLst/>
            <a:gdLst/>
            <a:ahLst/>
            <a:cxnLst/>
            <a:rect l="l" t="t" r="r" b="b"/>
            <a:pathLst>
              <a:path w="6435937" h="6435937">
                <a:moveTo>
                  <a:pt x="0" y="0"/>
                </a:moveTo>
                <a:lnTo>
                  <a:pt x="6435938" y="0"/>
                </a:lnTo>
                <a:lnTo>
                  <a:pt x="6435938" y="6435937"/>
                </a:lnTo>
                <a:lnTo>
                  <a:pt x="0" y="64359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58825" y="6042965"/>
            <a:ext cx="1558636" cy="1324841"/>
          </a:xfrm>
          <a:custGeom>
            <a:avLst/>
            <a:gdLst/>
            <a:ahLst/>
            <a:cxnLst/>
            <a:rect l="l" t="t" r="r" b="b"/>
            <a:pathLst>
              <a:path w="1558636" h="1324841">
                <a:moveTo>
                  <a:pt x="0" y="0"/>
                </a:moveTo>
                <a:lnTo>
                  <a:pt x="1558636" y="0"/>
                </a:lnTo>
                <a:lnTo>
                  <a:pt x="1558636" y="1324841"/>
                </a:lnTo>
                <a:lnTo>
                  <a:pt x="0" y="1324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0491" t="-212364" r="-7320" b="-6153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750" y="742950"/>
            <a:ext cx="112014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Why does FHIR exist?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19150" y="2280224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1980s - Interoperability in healthcare began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9150" y="2861249"/>
            <a:ext cx="10304658" cy="46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To connect systems WITHIN a hospital itself - not between hospitals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9150" y="3775093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Now data in many places besides the hospital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9150" y="6897906"/>
            <a:ext cx="10304658" cy="46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Individual can handle 5 facts on average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19150" y="6012081"/>
            <a:ext cx="10683174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1980s: 10 facts per complex decision</a:t>
            </a:r>
          </a:p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2020: ~1000 facts per complex decision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19150" y="4203718"/>
            <a:ext cx="10304658" cy="1389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Payers have multiple systems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Patients have mobile devices, home devices, wearables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Genomic sequencing labs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9150" y="7815481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HL7 Task Force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9150" y="8380303"/>
            <a:ext cx="10304658" cy="46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To create a healthcare data standard from scratch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-588019"/>
            <a:ext cx="9442510" cy="7522219"/>
            <a:chOff x="0" y="0"/>
            <a:chExt cx="3546545" cy="28252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46545" cy="2825296"/>
            </a:xfrm>
            <a:custGeom>
              <a:avLst/>
              <a:gdLst/>
              <a:ahLst/>
              <a:cxnLst/>
              <a:rect l="l" t="t" r="r" b="b"/>
              <a:pathLst>
                <a:path w="3546545" h="2825296">
                  <a:moveTo>
                    <a:pt x="3522299" y="155341"/>
                  </a:moveTo>
                  <a:lnTo>
                    <a:pt x="3411722" y="31728"/>
                  </a:lnTo>
                  <a:cubicBezTo>
                    <a:pt x="3393661" y="11539"/>
                    <a:pt x="3367855" y="0"/>
                    <a:pt x="3340767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2606484"/>
                  </a:lnTo>
                  <a:cubicBezTo>
                    <a:pt x="0" y="2629903"/>
                    <a:pt x="8633" y="2652501"/>
                    <a:pt x="24247" y="2669956"/>
                  </a:cubicBezTo>
                  <a:lnTo>
                    <a:pt x="134824" y="2793567"/>
                  </a:lnTo>
                  <a:cubicBezTo>
                    <a:pt x="152885" y="2813756"/>
                    <a:pt x="178690" y="2825296"/>
                    <a:pt x="205778" y="2825296"/>
                  </a:cubicBezTo>
                  <a:lnTo>
                    <a:pt x="3340764" y="2825287"/>
                  </a:lnTo>
                  <a:cubicBezTo>
                    <a:pt x="3367852" y="2825287"/>
                    <a:pt x="3393657" y="2813747"/>
                    <a:pt x="3411717" y="2793558"/>
                  </a:cubicBezTo>
                  <a:lnTo>
                    <a:pt x="3522298" y="2669943"/>
                  </a:lnTo>
                  <a:cubicBezTo>
                    <a:pt x="3537912" y="2652488"/>
                    <a:pt x="3546545" y="2629890"/>
                    <a:pt x="3546545" y="2606471"/>
                  </a:cubicBezTo>
                  <a:lnTo>
                    <a:pt x="3546545" y="218812"/>
                  </a:lnTo>
                  <a:cubicBezTo>
                    <a:pt x="3546545" y="195393"/>
                    <a:pt x="3537913" y="172796"/>
                    <a:pt x="3522299" y="155341"/>
                  </a:cubicBezTo>
                  <a:close/>
                </a:path>
              </a:pathLst>
            </a:custGeom>
            <a:blipFill>
              <a:blip r:embed="rId2"/>
              <a:stretch>
                <a:fillRect l="-9897" r="-9897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752475"/>
            <a:ext cx="6886575" cy="2270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65"/>
              </a:lnSpc>
              <a:spcBef>
                <a:spcPct val="0"/>
              </a:spcBef>
            </a:pPr>
            <a:r>
              <a:rPr lang="en-US" sz="8850" b="1" spc="-88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The Problem FHIR Solves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6750" y="3797300"/>
            <a:ext cx="6886575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HL7 messages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PDFs, faxes, proprietary systems</a:t>
            </a:r>
          </a:p>
          <a:p>
            <a:pPr marL="0" lvl="0" indent="0"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19150" y="3178175"/>
            <a:ext cx="688657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Old World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9150" y="5786217"/>
            <a:ext cx="688657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New World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6405342"/>
            <a:ext cx="6886575" cy="226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Real-time data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Apps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Interoperability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AI-ready information</a:t>
            </a:r>
          </a:p>
          <a:p>
            <a:pPr marL="0" lvl="0" indent="0"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42950"/>
            <a:ext cx="112014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FHIR Resources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19150" y="1971675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FHIR breaks the medical record into standard building blocks: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19150" y="2536497"/>
            <a:ext cx="8477250" cy="353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Patient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Observation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Medication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Encounter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Condition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Procedure</a:t>
            </a:r>
          </a:p>
          <a:p>
            <a:pPr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LEGO blocks of healthcare data</a:t>
            </a:r>
          </a:p>
        </p:txBody>
      </p:sp>
      <p:sp>
        <p:nvSpPr>
          <p:cNvPr id="5" name="Freeform 5"/>
          <p:cNvSpPr/>
          <p:nvPr/>
        </p:nvSpPr>
        <p:spPr>
          <a:xfrm>
            <a:off x="5780902" y="3454977"/>
            <a:ext cx="12507098" cy="6832023"/>
          </a:xfrm>
          <a:custGeom>
            <a:avLst/>
            <a:gdLst/>
            <a:ahLst/>
            <a:cxnLst/>
            <a:rect l="l" t="t" r="r" b="b"/>
            <a:pathLst>
              <a:path w="12507098" h="6832023">
                <a:moveTo>
                  <a:pt x="0" y="0"/>
                </a:moveTo>
                <a:lnTo>
                  <a:pt x="12507098" y="0"/>
                </a:lnTo>
                <a:lnTo>
                  <a:pt x="12507098" y="6832023"/>
                </a:lnTo>
                <a:lnTo>
                  <a:pt x="0" y="6832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19" r="-1038" b="-793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C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07535" y="0"/>
            <a:ext cx="8680465" cy="8680465"/>
          </a:xfrm>
          <a:custGeom>
            <a:avLst/>
            <a:gdLst/>
            <a:ahLst/>
            <a:cxnLst/>
            <a:rect l="l" t="t" r="r" b="b"/>
            <a:pathLst>
              <a:path w="8680465" h="8680465">
                <a:moveTo>
                  <a:pt x="0" y="0"/>
                </a:moveTo>
                <a:lnTo>
                  <a:pt x="8680465" y="0"/>
                </a:lnTo>
                <a:lnTo>
                  <a:pt x="8680465" y="8680465"/>
                </a:lnTo>
                <a:lnTo>
                  <a:pt x="0" y="8680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6750" y="742950"/>
            <a:ext cx="112014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00"/>
              </a:lnSpc>
              <a:spcBef>
                <a:spcPct val="0"/>
              </a:spcBef>
            </a:pPr>
            <a:r>
              <a:rPr lang="en-US" sz="9000" b="1" spc="-89">
                <a:solidFill>
                  <a:srgbClr val="1A3E5C"/>
                </a:solidFill>
                <a:latin typeface="Nyutro Sans Heavy"/>
                <a:ea typeface="Nyutro Sans Heavy"/>
                <a:cs typeface="Nyutro Sans Heavy"/>
                <a:sym typeface="Nyutro Sans Heavy"/>
              </a:rPr>
              <a:t>What is an API?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19150" y="2428510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Application Programming Interface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19150" y="2993332"/>
            <a:ext cx="8019122" cy="222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A URL-based way to access clinical data</a:t>
            </a:r>
          </a:p>
          <a:p>
            <a:pPr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⟶ allows two different software programs to communicate with each other and exchange data</a:t>
            </a:r>
          </a:p>
          <a:p>
            <a:pPr algn="l">
              <a:lnSpc>
                <a:spcPts val="3499"/>
              </a:lnSpc>
            </a:pPr>
            <a:endParaRPr lang="en-US" sz="2499">
              <a:solidFill>
                <a:srgbClr val="1A3E5C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19150" y="5850281"/>
            <a:ext cx="1068317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 b="1">
                <a:solidFill>
                  <a:srgbClr val="1A3E5C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Examples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9150" y="6415103"/>
            <a:ext cx="8019122" cy="226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Google maps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Paypal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Social media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Weather apps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A3E5C"/>
                </a:solidFill>
                <a:latin typeface="Nyutro Sans"/>
                <a:ea typeface="Nyutro Sans"/>
                <a:cs typeface="Nyutro Sans"/>
                <a:sym typeface="Nyutro Sans"/>
              </a:rPr>
              <a:t>Travel booking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737</Words>
  <Application>Microsoft Macintosh PowerPoint</Application>
  <PresentationFormat>Custom</PresentationFormat>
  <Paragraphs>137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Nyutro Sans</vt:lpstr>
      <vt:lpstr>Canva Sans Bold</vt:lpstr>
      <vt:lpstr>Canva Sans</vt:lpstr>
      <vt:lpstr>Arial</vt:lpstr>
      <vt:lpstr>Nyutro Sans Bold</vt:lpstr>
      <vt:lpstr>Nyutro Sans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Moira Smith, MD, MPH, FACEP</dc:title>
  <cp:lastModifiedBy>Smith, Moira E *HS</cp:lastModifiedBy>
  <cp:revision>3</cp:revision>
  <dcterms:created xsi:type="dcterms:W3CDTF">2006-08-16T00:00:00Z</dcterms:created>
  <dcterms:modified xsi:type="dcterms:W3CDTF">2026-01-22T21:09:17Z</dcterms:modified>
  <dc:identifier>DAG_F0HKxrI</dc:identifier>
</cp:coreProperties>
</file>

<file path=docProps/thumbnail.jpeg>
</file>